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Catamaran"/>
      <p:regular r:id="rId17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9" roundtripDataSignature="AMtx7mi6oXR4WfqHc1Kt4N4H/xjjkE2e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Catamaran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customschemas.google.com/relationships/presentationmetadata" Target="metadata"/><Relationship Id="rId6" Type="http://schemas.openxmlformats.org/officeDocument/2006/relationships/slide" Target="slides/slide2.xml"/><Relationship Id="rId18" Type="http://schemas.openxmlformats.org/officeDocument/2006/relationships/font" Target="fonts/Catamaran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CM</a:t>
            </a:r>
            <a:endParaRPr/>
          </a:p>
        </p:txBody>
      </p:sp>
      <p:sp>
        <p:nvSpPr>
          <p:cNvPr id="202" name="Google Shape;202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CM</a:t>
            </a:r>
            <a:endParaRPr/>
          </a:p>
        </p:txBody>
      </p:sp>
      <p:sp>
        <p:nvSpPr>
          <p:cNvPr id="217" name="Google Shape;217;p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MW</a:t>
            </a:r>
            <a:endParaRPr/>
          </a:p>
        </p:txBody>
      </p:sp>
      <p:sp>
        <p:nvSpPr>
          <p:cNvPr id="106" name="Google Shape;106;p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MW</a:t>
            </a:r>
            <a:endParaRPr/>
          </a:p>
        </p:txBody>
      </p:sp>
      <p:sp>
        <p:nvSpPr>
          <p:cNvPr id="127" name="Google Shape;127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MW</a:t>
            </a:r>
            <a:endParaRPr/>
          </a:p>
        </p:txBody>
      </p:sp>
      <p:sp>
        <p:nvSpPr>
          <p:cNvPr id="145" name="Google Shape;145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MW</a:t>
            </a:r>
            <a:endParaRPr/>
          </a:p>
        </p:txBody>
      </p:sp>
      <p:sp>
        <p:nvSpPr>
          <p:cNvPr id="159" name="Google Shape;159;p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MW</a:t>
            </a:r>
            <a:endParaRPr/>
          </a:p>
        </p:txBody>
      </p:sp>
      <p:sp>
        <p:nvSpPr>
          <p:cNvPr id="173" name="Google Shape;173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 showMasterSp="0">
  <p:cSld name="5_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/>
          <p:nvPr/>
        </p:nvSpPr>
        <p:spPr>
          <a:xfrm>
            <a:off x="0" y="-19393"/>
            <a:ext cx="12192000" cy="6887665"/>
          </a:xfrm>
          <a:prstGeom prst="rect">
            <a:avLst/>
          </a:prstGeom>
          <a:gradFill>
            <a:gsLst>
              <a:gs pos="0">
                <a:srgbClr val="255B74"/>
              </a:gs>
              <a:gs pos="25000">
                <a:srgbClr val="255B74"/>
              </a:gs>
              <a:gs pos="91000">
                <a:srgbClr val="C3873A"/>
              </a:gs>
              <a:gs pos="100000">
                <a:srgbClr val="C3873A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23;p15"/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</p:grpSpPr>
        <p:sp>
          <p:nvSpPr>
            <p:cNvPr id="24" name="Google Shape;24;p15"/>
            <p:cNvSpPr/>
            <p:nvPr/>
          </p:nvSpPr>
          <p:spPr>
            <a:xfrm>
              <a:off x="4494213" y="2370138"/>
              <a:ext cx="1574800" cy="3676650"/>
            </a:xfrm>
            <a:custGeom>
              <a:rect b="b" l="l" r="r" t="t"/>
              <a:pathLst>
                <a:path extrusionOk="0" h="1936" w="828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5"/>
            <p:cNvSpPr/>
            <p:nvPr/>
          </p:nvSpPr>
          <p:spPr>
            <a:xfrm>
              <a:off x="3343276" y="5254625"/>
              <a:ext cx="542925" cy="1223962"/>
            </a:xfrm>
            <a:custGeom>
              <a:rect b="b" l="l" r="r" t="t"/>
              <a:pathLst>
                <a:path extrusionOk="0" h="645" w="286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5"/>
            <p:cNvSpPr/>
            <p:nvPr/>
          </p:nvSpPr>
          <p:spPr>
            <a:xfrm>
              <a:off x="3308351" y="2376488"/>
              <a:ext cx="2270125" cy="4103687"/>
            </a:xfrm>
            <a:custGeom>
              <a:rect b="b" l="l" r="r" t="t"/>
              <a:pathLst>
                <a:path extrusionOk="0" h="2162" w="1193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>
              <a:gsLst>
                <a:gs pos="0">
                  <a:srgbClr val="9FDCF2"/>
                </a:gs>
                <a:gs pos="85000">
                  <a:srgbClr val="52B3D9"/>
                </a:gs>
                <a:gs pos="100000">
                  <a:srgbClr val="52B3D9"/>
                </a:gs>
              </a:gsLst>
              <a:lin ang="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27;p15"/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15"/>
          <p:cNvSpPr txBox="1"/>
          <p:nvPr>
            <p:ph type="title"/>
          </p:nvPr>
        </p:nvSpPr>
        <p:spPr>
          <a:xfrm>
            <a:off x="960120" y="1104144"/>
            <a:ext cx="10393680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952500" y="2271860"/>
            <a:ext cx="10619923" cy="1623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15"/>
          <p:cNvSpPr txBox="1"/>
          <p:nvPr>
            <p:ph idx="10" type="dt"/>
          </p:nvPr>
        </p:nvSpPr>
        <p:spPr>
          <a:xfrm>
            <a:off x="9348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libri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2" type="sldNum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3" name="Google Shape;73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20.png"/><Relationship Id="rId5" Type="http://schemas.openxmlformats.org/officeDocument/2006/relationships/image" Target="../media/image2.png"/><Relationship Id="rId6" Type="http://schemas.openxmlformats.org/officeDocument/2006/relationships/image" Target="../media/image15.png"/><Relationship Id="rId7" Type="http://schemas.openxmlformats.org/officeDocument/2006/relationships/image" Target="../media/image19.png"/><Relationship Id="rId8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image" Target="../media/image17.png"/><Relationship Id="rId8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1.png"/><Relationship Id="rId7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433138"/>
            <a:ext cx="12512841" cy="7291137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1" name="Google Shape;101;p1"/>
          <p:cNvSpPr txBox="1"/>
          <p:nvPr>
            <p:ph type="ctrTitle"/>
          </p:nvPr>
        </p:nvSpPr>
        <p:spPr>
          <a:xfrm>
            <a:off x="2118803" y="1041400"/>
            <a:ext cx="9144000" cy="2387600"/>
          </a:xfrm>
          <a:prstGeom prst="rect">
            <a:avLst/>
          </a:prstGeom>
          <a:solidFill>
            <a:schemeClr val="lt1">
              <a:alpha val="75686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Urban Heat Island Research Group</a:t>
            </a:r>
            <a:endParaRPr/>
          </a:p>
        </p:txBody>
      </p:sp>
      <p:sp>
        <p:nvSpPr>
          <p:cNvPr id="102" name="Google Shape;102;p1"/>
          <p:cNvSpPr txBox="1"/>
          <p:nvPr>
            <p:ph idx="1" type="subTitle"/>
          </p:nvPr>
        </p:nvSpPr>
        <p:spPr>
          <a:xfrm>
            <a:off x="1923495" y="359316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Carolien Mossel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Professors Blake and Norouzi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+ Many more!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 txBox="1"/>
          <p:nvPr>
            <p:ph type="title"/>
          </p:nvPr>
        </p:nvSpPr>
        <p:spPr>
          <a:xfrm>
            <a:off x="333239" y="452776"/>
            <a:ext cx="10393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800">
                <a:latin typeface="Catamaran"/>
                <a:ea typeface="Catamaran"/>
                <a:cs typeface="Catamaran"/>
                <a:sym typeface="Catamaran"/>
              </a:rPr>
              <a:t>Map of Hydrant Dataset </a:t>
            </a:r>
            <a:endParaRPr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05" name="Google Shape;205;p9"/>
          <p:cNvSpPr txBox="1"/>
          <p:nvPr>
            <p:ph idx="12" type="sldNum"/>
          </p:nvPr>
        </p:nvSpPr>
        <p:spPr>
          <a:xfrm>
            <a:off x="9355319" y="642233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6" name="Google Shape;20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3632" y="5973569"/>
            <a:ext cx="12339269" cy="89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08628" y="5986251"/>
            <a:ext cx="841345" cy="84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269" y="6002921"/>
            <a:ext cx="844726" cy="82467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9"/>
          <p:cNvSpPr txBox="1"/>
          <p:nvPr/>
        </p:nvSpPr>
        <p:spPr>
          <a:xfrm>
            <a:off x="963489" y="6446600"/>
            <a:ext cx="1026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NASA Sciences &amp; Exploration Directorate, Earth Sciences Division, Goddard Institute for Space Studies, Goddard Space Flight Center: Climate Change Research Initiative, Office of STEM Engagement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0" name="Google Shape;210;p9"/>
          <p:cNvCxnSpPr/>
          <p:nvPr/>
        </p:nvCxnSpPr>
        <p:spPr>
          <a:xfrm flipH="1" rot="10800000">
            <a:off x="883561" y="6457642"/>
            <a:ext cx="10344600" cy="8400"/>
          </a:xfrm>
          <a:prstGeom prst="straightConnector1">
            <a:avLst/>
          </a:prstGeom>
          <a:noFill/>
          <a:ln cap="flat" cmpd="sng" w="28575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1" name="Google Shape;211;p9"/>
          <p:cNvSpPr txBox="1"/>
          <p:nvPr/>
        </p:nvSpPr>
        <p:spPr>
          <a:xfrm>
            <a:off x="981228" y="6128225"/>
            <a:ext cx="10066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Characterizing Urban Land Surface Temperatures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9"/>
          <p:cNvSpPr txBox="1"/>
          <p:nvPr/>
        </p:nvSpPr>
        <p:spPr>
          <a:xfrm>
            <a:off x="8474375" y="2698500"/>
            <a:ext cx="3017700" cy="14610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2300" u="none" cap="none" strike="noStrike">
                <a:solidFill>
                  <a:srgbClr val="595959"/>
                </a:solidFill>
                <a:latin typeface="Catamaran"/>
                <a:ea typeface="Catamaran"/>
                <a:cs typeface="Catamaran"/>
                <a:sym typeface="Catamaran"/>
              </a:rPr>
              <a:t>Hydrant locations that were “on” within BedStuy in the Summer of 2020</a:t>
            </a:r>
            <a:endParaRPr b="0" i="0" sz="2300" u="none" cap="none" strike="noStrike">
              <a:solidFill>
                <a:srgbClr val="595959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213" name="Google Shape;21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3900" y="1271275"/>
            <a:ext cx="7502299" cy="4058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"/>
          <p:cNvSpPr txBox="1"/>
          <p:nvPr>
            <p:ph type="title"/>
          </p:nvPr>
        </p:nvSpPr>
        <p:spPr>
          <a:xfrm>
            <a:off x="333239" y="452776"/>
            <a:ext cx="103938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latin typeface="Catamaran"/>
                <a:ea typeface="Catamaran"/>
                <a:cs typeface="Catamaran"/>
                <a:sym typeface="Catamaran"/>
              </a:rPr>
              <a:t>Potential Result Explanation: Site Heterogeneity</a:t>
            </a:r>
            <a:endParaRPr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20" name="Google Shape;220;p11"/>
          <p:cNvSpPr txBox="1"/>
          <p:nvPr>
            <p:ph idx="12" type="sldNum"/>
          </p:nvPr>
        </p:nvSpPr>
        <p:spPr>
          <a:xfrm>
            <a:off x="9355319" y="642233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1" name="Google Shape;22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3632" y="5973569"/>
            <a:ext cx="12339269" cy="89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08628" y="5986251"/>
            <a:ext cx="841345" cy="84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269" y="6002921"/>
            <a:ext cx="844726" cy="82467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1"/>
          <p:cNvSpPr txBox="1"/>
          <p:nvPr/>
        </p:nvSpPr>
        <p:spPr>
          <a:xfrm>
            <a:off x="963489" y="6446600"/>
            <a:ext cx="1026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NASA Sciences &amp; Exploration Directorate, Earth Sciences Division, Goddard Institute for Space Studies, Goddard Space Flight Center: Climate Change Research Initiative, Office of STEM Engagement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5" name="Google Shape;225;p11"/>
          <p:cNvCxnSpPr/>
          <p:nvPr/>
        </p:nvCxnSpPr>
        <p:spPr>
          <a:xfrm flipH="1" rot="10800000">
            <a:off x="883561" y="6457642"/>
            <a:ext cx="10344600" cy="8400"/>
          </a:xfrm>
          <a:prstGeom prst="straightConnector1">
            <a:avLst/>
          </a:prstGeom>
          <a:noFill/>
          <a:ln cap="flat" cmpd="sng" w="28575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6" name="Google Shape;226;p11"/>
          <p:cNvSpPr txBox="1"/>
          <p:nvPr/>
        </p:nvSpPr>
        <p:spPr>
          <a:xfrm>
            <a:off x="981228" y="6128225"/>
            <a:ext cx="10066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Characterizing Urban Land Surface Temperatures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3552" y="1544015"/>
            <a:ext cx="2568777" cy="190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52392" y="1631286"/>
            <a:ext cx="3838286" cy="1776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78039" y="3764881"/>
            <a:ext cx="2244820" cy="1900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90748" y="3240676"/>
            <a:ext cx="3205066" cy="260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502787" y="631125"/>
            <a:ext cx="1690744" cy="260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83550" y="3789876"/>
            <a:ext cx="3838286" cy="151115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1"/>
          <p:cNvSpPr txBox="1"/>
          <p:nvPr/>
        </p:nvSpPr>
        <p:spPr>
          <a:xfrm flipH="1">
            <a:off x="9305550" y="1104039"/>
            <a:ext cx="2418900" cy="2001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Legend </a:t>
            </a:r>
            <a:endParaRPr b="1" i="0" sz="1900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Community Gardens </a:t>
            </a:r>
            <a:endParaRPr b="1" i="0" sz="19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Ungreen Blocks </a:t>
            </a:r>
            <a:endParaRPr b="1" i="0" sz="1900" u="none" cap="none" strike="noStrike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Pavement</a:t>
            </a:r>
            <a:endParaRPr b="1" i="0" sz="19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A successful intern in our group will be interested in the following: </a:t>
            </a:r>
            <a:endParaRPr/>
          </a:p>
        </p:txBody>
      </p:sp>
      <p:sp>
        <p:nvSpPr>
          <p:cNvPr id="239" name="Google Shape;239;p12"/>
          <p:cNvSpPr txBox="1"/>
          <p:nvPr>
            <p:ph idx="1" type="body"/>
          </p:nvPr>
        </p:nvSpPr>
        <p:spPr>
          <a:xfrm>
            <a:off x="838200" y="1825625"/>
            <a:ext cx="676575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Python heavy work this summer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b="1" i="1" lang="en-US">
                <a:solidFill>
                  <a:srgbClr val="FF0000"/>
                </a:solidFill>
              </a:rPr>
              <a:t>ONLY APPLY IF HIGHLY MOTIVATED TO CODE IN PYTHON EXCLUSIVELY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Working with gridded satellite products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Land surface temperature, vegetative index, water index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Working with Google Earth Engine API in Python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Possible opportunities to record land surface temperature with drones!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40" name="Google Shape;24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3956" y="4704590"/>
            <a:ext cx="4347674" cy="96875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1" name="Google Shape;24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3958" y="1503076"/>
            <a:ext cx="4347674" cy="3159162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 txBox="1"/>
          <p:nvPr>
            <p:ph type="title"/>
          </p:nvPr>
        </p:nvSpPr>
        <p:spPr>
          <a:xfrm>
            <a:off x="333239" y="680101"/>
            <a:ext cx="103938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latin typeface="Catamaran"/>
                <a:ea typeface="Catamaran"/>
                <a:cs typeface="Catamaran"/>
                <a:sym typeface="Catamaran"/>
              </a:rPr>
              <a:t>Urban Heat Island Effect</a:t>
            </a:r>
            <a:endParaRPr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09" name="Google Shape;109;p2"/>
          <p:cNvSpPr txBox="1"/>
          <p:nvPr>
            <p:ph idx="1" type="body"/>
          </p:nvPr>
        </p:nvSpPr>
        <p:spPr>
          <a:xfrm>
            <a:off x="7124025" y="1316950"/>
            <a:ext cx="4696800" cy="3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>
                <a:latin typeface="Catamaran"/>
                <a:ea typeface="Catamaran"/>
                <a:cs typeface="Catamaran"/>
                <a:sym typeface="Catamaran"/>
              </a:rPr>
              <a:t>The urban heat island (UHI): Higher temperatures in urban regions compared to rural regions</a:t>
            </a:r>
            <a:endParaRPr sz="22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>
                <a:latin typeface="Catamaran"/>
                <a:ea typeface="Catamaran"/>
                <a:cs typeface="Catamaran"/>
                <a:sym typeface="Catamaran"/>
              </a:rPr>
              <a:t>UHI forms because of:</a:t>
            </a:r>
            <a:endParaRPr sz="22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900">
                <a:latin typeface="Catamaran"/>
                <a:ea typeface="Catamaran"/>
                <a:cs typeface="Catamaran"/>
                <a:sym typeface="Catamaran"/>
              </a:rPr>
              <a:t>Concrete, asphalt, and other man-made materials absorb heat</a:t>
            </a:r>
            <a:endParaRPr sz="19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900">
                <a:latin typeface="Catamaran"/>
                <a:ea typeface="Catamaran"/>
                <a:cs typeface="Catamaran"/>
                <a:sym typeface="Catamaran"/>
              </a:rPr>
              <a:t>Air pollution causes a warming effect</a:t>
            </a:r>
            <a:endParaRPr sz="19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900">
                <a:latin typeface="Catamaran"/>
                <a:ea typeface="Catamaran"/>
                <a:cs typeface="Catamaran"/>
                <a:sym typeface="Catamaran"/>
              </a:rPr>
              <a:t>Lack of vegetation</a:t>
            </a:r>
            <a:endParaRPr sz="19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900">
                <a:latin typeface="Catamaran"/>
                <a:ea typeface="Catamaran"/>
                <a:cs typeface="Catamaran"/>
                <a:sym typeface="Catamaran"/>
              </a:rPr>
              <a:t>Less wind </a:t>
            </a:r>
            <a:endParaRPr sz="2000"/>
          </a:p>
        </p:txBody>
      </p:sp>
      <p:sp>
        <p:nvSpPr>
          <p:cNvPr id="110" name="Google Shape;110;p2"/>
          <p:cNvSpPr txBox="1"/>
          <p:nvPr>
            <p:ph idx="12" type="sldNum"/>
          </p:nvPr>
        </p:nvSpPr>
        <p:spPr>
          <a:xfrm>
            <a:off x="9355319" y="642233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3632" y="5973569"/>
            <a:ext cx="12339267" cy="89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08628" y="5986251"/>
            <a:ext cx="841345" cy="84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269" y="6002921"/>
            <a:ext cx="844726" cy="824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"/>
          <p:cNvSpPr txBox="1"/>
          <p:nvPr/>
        </p:nvSpPr>
        <p:spPr>
          <a:xfrm>
            <a:off x="963489" y="6446600"/>
            <a:ext cx="1026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NASA Sciences &amp; Exploration Directorate, Earth Sciences Division, Goddard Institute for Space Studies, Goddard Space Flight Center: Climate Change Research Initiative, Office of STEM Engagement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" name="Google Shape;115;p2"/>
          <p:cNvCxnSpPr/>
          <p:nvPr/>
        </p:nvCxnSpPr>
        <p:spPr>
          <a:xfrm flipH="1" rot="10800000">
            <a:off x="883561" y="6457642"/>
            <a:ext cx="10344600" cy="8400"/>
          </a:xfrm>
          <a:prstGeom prst="straightConnector1">
            <a:avLst/>
          </a:prstGeom>
          <a:noFill/>
          <a:ln cap="flat" cmpd="sng" w="28575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6" name="Google Shape;116;p2"/>
          <p:cNvSpPr txBox="1"/>
          <p:nvPr/>
        </p:nvSpPr>
        <p:spPr>
          <a:xfrm>
            <a:off x="981228" y="6128225"/>
            <a:ext cx="10066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Characterizing Urban Land Surface Temperatures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nfographic highlighting temperature differences between different settings. The urban setting is significantly hotter than other areas such as residential suburban, commercial, parks and rural areas." id="117" name="Google Shape;117;p2" title="Urban Heat Island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8850" y="1362175"/>
            <a:ext cx="6161652" cy="358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"/>
          <p:cNvSpPr txBox="1"/>
          <p:nvPr>
            <p:ph type="title"/>
          </p:nvPr>
        </p:nvSpPr>
        <p:spPr>
          <a:xfrm>
            <a:off x="960120" y="1076465"/>
            <a:ext cx="10393680" cy="7016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What is our current research question? </a:t>
            </a:r>
            <a:endParaRPr/>
          </a:p>
        </p:txBody>
      </p:sp>
      <p:sp>
        <p:nvSpPr>
          <p:cNvPr id="123" name="Google Shape;123;p3"/>
          <p:cNvSpPr txBox="1"/>
          <p:nvPr>
            <p:ph idx="1" type="body"/>
          </p:nvPr>
        </p:nvSpPr>
        <p:spPr>
          <a:xfrm>
            <a:off x="952500" y="2271860"/>
            <a:ext cx="10619923" cy="3493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What is the cooling impact (LST) of 2 community based urban heat island mitigation strategies: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(a) Community Gardens and (b) open Fire Hydrants?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br>
              <a:rPr lang="en-US"/>
            </a:br>
            <a:br>
              <a:rPr lang="en-US"/>
            </a:br>
            <a:r>
              <a:rPr lang="en-US"/>
              <a:t>Our study area is currently Bed-Stuy, Brooklyn, with potential to expand to NYC for future work.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/>
          <p:nvPr>
            <p:ph type="title"/>
          </p:nvPr>
        </p:nvSpPr>
        <p:spPr>
          <a:xfrm>
            <a:off x="333239" y="452776"/>
            <a:ext cx="103938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latin typeface="Catamaran"/>
                <a:ea typeface="Catamaran"/>
                <a:cs typeface="Catamaran"/>
                <a:sym typeface="Catamaran"/>
              </a:rPr>
              <a:t>Blue-Green Infrastructure Datasets- Hydrants and Community Gardens  </a:t>
            </a:r>
            <a:endParaRPr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30" name="Google Shape;130;p4"/>
          <p:cNvSpPr txBox="1"/>
          <p:nvPr>
            <p:ph idx="1" type="body"/>
          </p:nvPr>
        </p:nvSpPr>
        <p:spPr>
          <a:xfrm>
            <a:off x="469050" y="1104900"/>
            <a:ext cx="104958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1" name="Google Shape;131;p4"/>
          <p:cNvSpPr txBox="1"/>
          <p:nvPr>
            <p:ph idx="12" type="sldNum"/>
          </p:nvPr>
        </p:nvSpPr>
        <p:spPr>
          <a:xfrm>
            <a:off x="9355319" y="642233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3632" y="5973569"/>
            <a:ext cx="12339267" cy="89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08628" y="5986251"/>
            <a:ext cx="841345" cy="84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269" y="6002921"/>
            <a:ext cx="844726" cy="82467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"/>
          <p:cNvSpPr txBox="1"/>
          <p:nvPr/>
        </p:nvSpPr>
        <p:spPr>
          <a:xfrm>
            <a:off x="963489" y="6446600"/>
            <a:ext cx="1026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NASA Sciences &amp; Exploration Directorate, Earth Sciences Division, Goddard Institute for Space Studies, Goddard Space Flight Center: Climate Change Research Initiative, Office of STEM Engagement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4"/>
          <p:cNvCxnSpPr/>
          <p:nvPr/>
        </p:nvCxnSpPr>
        <p:spPr>
          <a:xfrm flipH="1" rot="10800000">
            <a:off x="883561" y="6457642"/>
            <a:ext cx="10344600" cy="8400"/>
          </a:xfrm>
          <a:prstGeom prst="straightConnector1">
            <a:avLst/>
          </a:prstGeom>
          <a:noFill/>
          <a:ln cap="flat" cmpd="sng" w="28575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7" name="Google Shape;137;p4"/>
          <p:cNvSpPr txBox="1"/>
          <p:nvPr/>
        </p:nvSpPr>
        <p:spPr>
          <a:xfrm>
            <a:off x="981228" y="6128225"/>
            <a:ext cx="10066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Characterizing Urban Land Surface Temperatures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80275" y="1210450"/>
            <a:ext cx="4438500" cy="42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tamaran"/>
              <a:buChar char="●"/>
            </a:pPr>
            <a:r>
              <a:rPr b="1" i="0" lang="en-US" sz="2065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Hydrants</a:t>
            </a:r>
            <a:endParaRPr b="1" i="0" sz="2065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59726" lvl="1" marL="9144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65"/>
              <a:buFont typeface="Catamaran"/>
              <a:buChar char="○"/>
            </a:pPr>
            <a:r>
              <a:rPr b="0" i="0" lang="en-US" sz="2065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Open fire hydrant locations through 311 requests via NYC Open Data</a:t>
            </a:r>
            <a:endParaRPr b="0" i="0" sz="2065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68300" lvl="0" marL="4572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tamaran"/>
              <a:buChar char="●"/>
            </a:pPr>
            <a:r>
              <a:rPr b="1" i="0" lang="en-US" sz="2065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Community Gardens</a:t>
            </a:r>
            <a:endParaRPr b="1" i="0" sz="2065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59726" lvl="1" marL="9144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65"/>
              <a:buFont typeface="Catamaran"/>
              <a:buChar char="○"/>
            </a:pPr>
            <a:r>
              <a:rPr b="0" i="0" lang="en-US" sz="2065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GreenThumb via NYC Open Data</a:t>
            </a:r>
            <a:endParaRPr b="0" i="0" sz="2065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1" marL="9144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tamaran"/>
              <a:buChar char="○"/>
            </a:pPr>
            <a:r>
              <a:rPr b="0" i="0" lang="en-US" sz="1695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Size:</a:t>
            </a:r>
            <a:endParaRPr b="0" i="0" sz="1695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2" marL="13716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tamaran"/>
              <a:buChar char="■"/>
            </a:pPr>
            <a:r>
              <a:rPr b="0" i="0" lang="en-US" sz="1695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Half lot</a:t>
            </a:r>
            <a:endParaRPr b="0" i="0" sz="1695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2" marL="13716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tamaran"/>
              <a:buChar char="■"/>
            </a:pPr>
            <a:r>
              <a:rPr b="0" i="0" lang="en-US" sz="1695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Many lots</a:t>
            </a:r>
            <a:endParaRPr b="0" i="0" sz="1695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1" marL="9144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tamaran"/>
              <a:buChar char="○"/>
            </a:pPr>
            <a:r>
              <a:rPr b="0" i="0" lang="en-US" sz="1695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Composition</a:t>
            </a:r>
            <a:endParaRPr b="0" i="0" sz="1695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2" marL="13716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tamaran"/>
              <a:buChar char="■"/>
            </a:pPr>
            <a:r>
              <a:rPr b="0" i="0" lang="en-US" sz="1695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Flowering plants</a:t>
            </a:r>
            <a:endParaRPr b="0" i="0" sz="1695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2" marL="13716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tamaran"/>
              <a:buChar char="■"/>
            </a:pPr>
            <a:r>
              <a:rPr b="0" i="0" lang="en-US" sz="1695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Trees</a:t>
            </a:r>
            <a:endParaRPr b="0" i="0" sz="1695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2" marL="13716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tamaran"/>
              <a:buChar char="■"/>
            </a:pPr>
            <a:r>
              <a:rPr b="0" i="0" lang="en-US" sz="1695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Fruits and vegetables</a:t>
            </a:r>
            <a:endParaRPr b="0" i="0" sz="1695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55223" y="4306414"/>
            <a:ext cx="4347674" cy="96875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55225" y="1104900"/>
            <a:ext cx="4347674" cy="3159162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8">
            <a:alphaModFix/>
          </a:blip>
          <a:srcRect b="4543" l="0" r="4075" t="0"/>
          <a:stretch/>
        </p:blipFill>
        <p:spPr>
          <a:xfrm>
            <a:off x="4305069" y="3802820"/>
            <a:ext cx="2450150" cy="1975967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 txBox="1"/>
          <p:nvPr>
            <p:ph type="title"/>
          </p:nvPr>
        </p:nvSpPr>
        <p:spPr>
          <a:xfrm>
            <a:off x="333239" y="452776"/>
            <a:ext cx="103938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latin typeface="Catamaran"/>
                <a:ea typeface="Catamaran"/>
                <a:cs typeface="Catamaran"/>
                <a:sym typeface="Catamaran"/>
              </a:rPr>
              <a:t>Results: Community Garden Investigations</a:t>
            </a:r>
            <a:endParaRPr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48" name="Google Shape;148;p5"/>
          <p:cNvSpPr txBox="1"/>
          <p:nvPr>
            <p:ph idx="12" type="sldNum"/>
          </p:nvPr>
        </p:nvSpPr>
        <p:spPr>
          <a:xfrm>
            <a:off x="9355319" y="642233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9" name="Google Shape;14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3632" y="5973569"/>
            <a:ext cx="12339269" cy="89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08628" y="5986251"/>
            <a:ext cx="841345" cy="84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269" y="6002921"/>
            <a:ext cx="844726" cy="82467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 txBox="1"/>
          <p:nvPr/>
        </p:nvSpPr>
        <p:spPr>
          <a:xfrm>
            <a:off x="963489" y="6446600"/>
            <a:ext cx="1026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NASA Sciences &amp; Exploration Directorate, Earth Sciences Division, Goddard Institute for Space Studies, Goddard Space Flight Center: Climate Change Research Initiative, Office of STEM Engagement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" name="Google Shape;153;p5"/>
          <p:cNvCxnSpPr/>
          <p:nvPr/>
        </p:nvCxnSpPr>
        <p:spPr>
          <a:xfrm flipH="1" rot="10800000">
            <a:off x="883561" y="6457642"/>
            <a:ext cx="10344600" cy="8400"/>
          </a:xfrm>
          <a:prstGeom prst="straightConnector1">
            <a:avLst/>
          </a:prstGeom>
          <a:noFill/>
          <a:ln cap="flat" cmpd="sng" w="28575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4" name="Google Shape;154;p5"/>
          <p:cNvSpPr txBox="1"/>
          <p:nvPr/>
        </p:nvSpPr>
        <p:spPr>
          <a:xfrm>
            <a:off x="981228" y="6128225"/>
            <a:ext cx="10066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Characterizing Urban Land Surface Temperatures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5"/>
          <p:cNvPicPr preferRelativeResize="0"/>
          <p:nvPr/>
        </p:nvPicPr>
        <p:blipFill rotWithShape="1">
          <a:blip r:embed="rId6">
            <a:alphaModFix/>
          </a:blip>
          <a:srcRect b="3417" l="6146" r="6774" t="4677"/>
          <a:stretch/>
        </p:blipFill>
        <p:spPr>
          <a:xfrm>
            <a:off x="2821825" y="1054637"/>
            <a:ext cx="6803674" cy="4741888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"/>
          <p:cNvSpPr txBox="1"/>
          <p:nvPr>
            <p:ph type="title"/>
          </p:nvPr>
        </p:nvSpPr>
        <p:spPr>
          <a:xfrm>
            <a:off x="333239" y="452776"/>
            <a:ext cx="103938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latin typeface="Catamaran"/>
                <a:ea typeface="Catamaran"/>
                <a:cs typeface="Catamaran"/>
                <a:sym typeface="Catamaran"/>
              </a:rPr>
              <a:t>Results: Community Garden Average NDVI</a:t>
            </a:r>
            <a:endParaRPr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62" name="Google Shape;162;p6"/>
          <p:cNvSpPr txBox="1"/>
          <p:nvPr>
            <p:ph idx="12" type="sldNum"/>
          </p:nvPr>
        </p:nvSpPr>
        <p:spPr>
          <a:xfrm>
            <a:off x="9355319" y="642233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3" name="Google Shape;16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3632" y="5973569"/>
            <a:ext cx="12339269" cy="89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08628" y="5986251"/>
            <a:ext cx="841345" cy="84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269" y="6002921"/>
            <a:ext cx="844726" cy="82467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6"/>
          <p:cNvSpPr txBox="1"/>
          <p:nvPr/>
        </p:nvSpPr>
        <p:spPr>
          <a:xfrm>
            <a:off x="963489" y="6446600"/>
            <a:ext cx="1026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NASA Sciences &amp; Exploration Directorate, Earth Sciences Division, Goddard Institute for Space Studies, Goddard Space Flight Center: Climate Change Research Initiative, Office of STEM Engagement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" name="Google Shape;167;p6"/>
          <p:cNvCxnSpPr/>
          <p:nvPr/>
        </p:nvCxnSpPr>
        <p:spPr>
          <a:xfrm flipH="1" rot="10800000">
            <a:off x="883561" y="6457642"/>
            <a:ext cx="10344600" cy="8400"/>
          </a:xfrm>
          <a:prstGeom prst="straightConnector1">
            <a:avLst/>
          </a:prstGeom>
          <a:noFill/>
          <a:ln cap="flat" cmpd="sng" w="28575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8" name="Google Shape;168;p6"/>
          <p:cNvSpPr txBox="1"/>
          <p:nvPr/>
        </p:nvSpPr>
        <p:spPr>
          <a:xfrm>
            <a:off x="981228" y="6128225"/>
            <a:ext cx="10066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Characterizing Urban Land Surface Temperatures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29225" y="1015413"/>
            <a:ext cx="8760094" cy="480576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"/>
          <p:cNvSpPr txBox="1"/>
          <p:nvPr>
            <p:ph type="title"/>
          </p:nvPr>
        </p:nvSpPr>
        <p:spPr>
          <a:xfrm>
            <a:off x="333239" y="452776"/>
            <a:ext cx="10393800" cy="7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latin typeface="Catamaran"/>
                <a:ea typeface="Catamaran"/>
                <a:cs typeface="Catamaran"/>
                <a:sym typeface="Catamaran"/>
              </a:rPr>
              <a:t>Results: Histogram of Community Gardens’ LST</a:t>
            </a:r>
            <a:endParaRPr b="1" sz="24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latin typeface="Catamaran"/>
                <a:ea typeface="Catamaran"/>
                <a:cs typeface="Catamaran"/>
                <a:sym typeface="Catamaran"/>
              </a:rPr>
              <a:t>N=54 </a:t>
            </a:r>
            <a:endParaRPr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76" name="Google Shape;176;p7"/>
          <p:cNvSpPr txBox="1"/>
          <p:nvPr>
            <p:ph idx="12" type="sldNum"/>
          </p:nvPr>
        </p:nvSpPr>
        <p:spPr>
          <a:xfrm>
            <a:off x="9355319" y="642233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7" name="Google Shape;17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3632" y="5973569"/>
            <a:ext cx="12339269" cy="89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08628" y="5986251"/>
            <a:ext cx="841345" cy="84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269" y="6002921"/>
            <a:ext cx="844726" cy="82467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7"/>
          <p:cNvSpPr txBox="1"/>
          <p:nvPr/>
        </p:nvSpPr>
        <p:spPr>
          <a:xfrm>
            <a:off x="963489" y="6446600"/>
            <a:ext cx="1026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NASA Sciences &amp; Exploration Directorate, Earth Sciences Division, Goddard Institute for Space Studies, Goddard Space Flight Center: Climate Change Research Initiative, Office of STEM Engagement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1" name="Google Shape;181;p7"/>
          <p:cNvCxnSpPr/>
          <p:nvPr/>
        </p:nvCxnSpPr>
        <p:spPr>
          <a:xfrm flipH="1" rot="10800000">
            <a:off x="883561" y="6457642"/>
            <a:ext cx="10344600" cy="8400"/>
          </a:xfrm>
          <a:prstGeom prst="straightConnector1">
            <a:avLst/>
          </a:prstGeom>
          <a:noFill/>
          <a:ln cap="flat" cmpd="sng" w="28575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2" name="Google Shape;182;p7"/>
          <p:cNvSpPr txBox="1"/>
          <p:nvPr/>
        </p:nvSpPr>
        <p:spPr>
          <a:xfrm>
            <a:off x="981228" y="6128225"/>
            <a:ext cx="10066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Characterizing Urban Land Surface Temperatures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7"/>
          <p:cNvSpPr txBox="1"/>
          <p:nvPr/>
        </p:nvSpPr>
        <p:spPr>
          <a:xfrm>
            <a:off x="7640950" y="1041450"/>
            <a:ext cx="4099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84" name="Google Shape;18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4875" y="1354975"/>
            <a:ext cx="5483076" cy="37967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93010" y="1354975"/>
            <a:ext cx="5846590" cy="37967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 txBox="1"/>
          <p:nvPr>
            <p:ph type="title"/>
          </p:nvPr>
        </p:nvSpPr>
        <p:spPr>
          <a:xfrm>
            <a:off x="741997" y="345126"/>
            <a:ext cx="10393680" cy="1311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Source data- 311 complaints concerning Hydrants </a:t>
            </a:r>
            <a:endParaRPr/>
          </a:p>
        </p:txBody>
      </p:sp>
      <p:sp>
        <p:nvSpPr>
          <p:cNvPr id="191" name="Google Shape;191;p8"/>
          <p:cNvSpPr txBox="1"/>
          <p:nvPr>
            <p:ph idx="1" type="body"/>
          </p:nvPr>
        </p:nvSpPr>
        <p:spPr>
          <a:xfrm>
            <a:off x="952500" y="2271860"/>
            <a:ext cx="10619923" cy="1623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92" name="Google Shape;19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997" y="1750475"/>
            <a:ext cx="10829925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"/>
          <p:cNvSpPr/>
          <p:nvPr/>
        </p:nvSpPr>
        <p:spPr>
          <a:xfrm>
            <a:off x="1988598" y="3364637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en-US" sz="30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     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tamaran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Community Gardens &amp; Ungreen Blocks shown in gray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5198" y="773519"/>
            <a:ext cx="7000875" cy="480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2022-06-13T16:39:32Z</dcterms:created>
  <dc:creator>Carolien Mossel</dc:creator>
</cp:coreProperties>
</file>